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5" r:id="rId2"/>
  </p:sldMasterIdLst>
  <p:sldIdLst>
    <p:sldId id="360" r:id="rId3"/>
    <p:sldId id="257" r:id="rId4"/>
    <p:sldId id="258" r:id="rId5"/>
    <p:sldId id="264" r:id="rId6"/>
    <p:sldId id="259" r:id="rId7"/>
    <p:sldId id="279" r:id="rId8"/>
    <p:sldId id="260" r:id="rId9"/>
    <p:sldId id="261" r:id="rId10"/>
    <p:sldId id="358" r:id="rId11"/>
    <p:sldId id="281" r:id="rId12"/>
    <p:sldId id="282" r:id="rId13"/>
    <p:sldId id="276" r:id="rId14"/>
    <p:sldId id="274" r:id="rId15"/>
    <p:sldId id="275" r:id="rId16"/>
    <p:sldId id="339" r:id="rId17"/>
    <p:sldId id="352" r:id="rId18"/>
    <p:sldId id="356" r:id="rId19"/>
    <p:sldId id="348" r:id="rId20"/>
    <p:sldId id="331" r:id="rId21"/>
    <p:sldId id="357" r:id="rId22"/>
    <p:sldId id="278" r:id="rId23"/>
    <p:sldId id="354" r:id="rId24"/>
    <p:sldId id="265" r:id="rId25"/>
    <p:sldId id="262" r:id="rId26"/>
    <p:sldId id="263" r:id="rId27"/>
    <p:sldId id="35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A30BA-002C-4842-AA4C-30D3C8B7C280}" v="10" dt="2023-10-11T14:45:17.50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sh raman" userId="0c7e8fe4596086c7" providerId="LiveId" clId="{CDCA65CA-425F-4A99-B238-C4ED3969FAED}"/>
    <pc:docChg chg="modSld">
      <pc:chgData name="rajesh raman" userId="0c7e8fe4596086c7" providerId="LiveId" clId="{CDCA65CA-425F-4A99-B238-C4ED3969FAED}" dt="2023-10-11T17:33:31.079" v="0" actId="208"/>
      <pc:docMkLst>
        <pc:docMk/>
      </pc:docMkLst>
      <pc:sldChg chg="modSp mod">
        <pc:chgData name="rajesh raman" userId="0c7e8fe4596086c7" providerId="LiveId" clId="{CDCA65CA-425F-4A99-B238-C4ED3969FAED}" dt="2023-10-11T17:33:31.079" v="0" actId="208"/>
        <pc:sldMkLst>
          <pc:docMk/>
          <pc:sldMk cId="286531855" sldId="357"/>
        </pc:sldMkLst>
        <pc:picChg chg="mod">
          <ac:chgData name="rajesh raman" userId="0c7e8fe4596086c7" providerId="LiveId" clId="{CDCA65CA-425F-4A99-B238-C4ED3969FAED}" dt="2023-10-11T17:33:31.079" v="0" actId="208"/>
          <ac:picMkLst>
            <pc:docMk/>
            <pc:sldMk cId="286531855" sldId="357"/>
            <ac:picMk id="7" creationId="{4FB6E86F-DEF8-A8B4-47F4-76DB4BAB5C3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3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1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02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7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3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01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3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4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3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2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40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5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4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9B6B36-9CE4-4225-BCA1-E4EB2DF851F0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4A763B-EDF9-4438-9B87-335A51F150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72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Picture 3" descr="Colorful liquid art">
            <a:extLst>
              <a:ext uri="{FF2B5EF4-FFF2-40B4-BE49-F238E27FC236}">
                <a16:creationId xmlns:a16="http://schemas.microsoft.com/office/drawing/2014/main" id="{88FF3932-7CB4-E17F-7625-60E3FB56D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3" b="949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CBCA49-68DD-D2FB-87E1-4124B7481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574" y="3040139"/>
            <a:ext cx="5700811" cy="170157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IN" sz="4400" dirty="0"/>
              <a:t>Fluid Management in ICU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703BB-1E87-4E1D-2550-ABB018294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1588" y="4942960"/>
            <a:ext cx="5570483" cy="1495677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Dr rati Prabha</a:t>
            </a:r>
          </a:p>
          <a:p>
            <a:pPr algn="ctr"/>
            <a:r>
              <a:rPr lang="it-IT" b="1" dirty="0"/>
              <a:t>Associate professor</a:t>
            </a:r>
          </a:p>
          <a:p>
            <a:pPr algn="ctr"/>
            <a:r>
              <a:rPr lang="it-IT" b="1" dirty="0"/>
              <a:t>kgmu</a:t>
            </a:r>
          </a:p>
          <a:p>
            <a:pPr algn="ctr"/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4731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2436-B275-F425-6313-4E793DD3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70" y="-119583"/>
            <a:ext cx="10515600" cy="1325563"/>
          </a:xfrm>
        </p:spPr>
        <p:txBody>
          <a:bodyPr/>
          <a:lstStyle/>
          <a:p>
            <a:r>
              <a:rPr lang="en-US" dirty="0"/>
              <a:t>Frank-Starling relationship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03C458-B52D-B59A-C1E5-CDECE71FF0CC}"/>
              </a:ext>
            </a:extLst>
          </p:cNvPr>
          <p:cNvCxnSpPr>
            <a:cxnSpLocks/>
          </p:cNvCxnSpPr>
          <p:nvPr/>
        </p:nvCxnSpPr>
        <p:spPr>
          <a:xfrm>
            <a:off x="906362" y="1955603"/>
            <a:ext cx="0" cy="38085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28B29BF-347D-2908-848A-EB2B0CC1E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28657" y="3060626"/>
            <a:ext cx="45719" cy="5416148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FB734089-1378-E568-18C0-62C5E5A7764B}"/>
              </a:ext>
            </a:extLst>
          </p:cNvPr>
          <p:cNvSpPr/>
          <p:nvPr/>
        </p:nvSpPr>
        <p:spPr>
          <a:xfrm rot="16200000">
            <a:off x="2238016" y="2315147"/>
            <a:ext cx="4456592" cy="5557421"/>
          </a:xfrm>
          <a:prstGeom prst="arc">
            <a:avLst>
              <a:gd name="adj1" fmla="val 16190737"/>
              <a:gd name="adj2" fmla="val 2142453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4D36B-D51E-4C3E-688F-C57627394AE2}"/>
              </a:ext>
            </a:extLst>
          </p:cNvPr>
          <p:cNvSpPr/>
          <p:nvPr/>
        </p:nvSpPr>
        <p:spPr>
          <a:xfrm>
            <a:off x="1750523" y="3970834"/>
            <a:ext cx="336570" cy="1775006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F84D3-58EA-68F6-1D05-4570677456C2}"/>
              </a:ext>
            </a:extLst>
          </p:cNvPr>
          <p:cNvSpPr/>
          <p:nvPr/>
        </p:nvSpPr>
        <p:spPr>
          <a:xfrm>
            <a:off x="2980473" y="3062838"/>
            <a:ext cx="336570" cy="2728722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1CCE44-8A87-412A-DD9A-2408A77F21DB}"/>
              </a:ext>
            </a:extLst>
          </p:cNvPr>
          <p:cNvSpPr/>
          <p:nvPr/>
        </p:nvSpPr>
        <p:spPr>
          <a:xfrm rot="5400000">
            <a:off x="1207055" y="3668437"/>
            <a:ext cx="579343" cy="1180731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00EA1B-DFA2-9AFE-291D-90C45E4E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34681" y="1930328"/>
            <a:ext cx="154042" cy="24106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5C6220-A7D6-0C48-DEFF-929DAA372229}"/>
              </a:ext>
            </a:extLst>
          </p:cNvPr>
          <p:cNvSpPr/>
          <p:nvPr/>
        </p:nvSpPr>
        <p:spPr>
          <a:xfrm>
            <a:off x="3929996" y="2850884"/>
            <a:ext cx="336570" cy="2894956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7DE98-BE6A-C4D2-823D-6AA7844BCB44}"/>
              </a:ext>
            </a:extLst>
          </p:cNvPr>
          <p:cNvSpPr/>
          <p:nvPr/>
        </p:nvSpPr>
        <p:spPr>
          <a:xfrm rot="5400000">
            <a:off x="2566455" y="1211174"/>
            <a:ext cx="62603" cy="3337616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B61A8-37ED-DE4A-DAC0-FCC95318F5FD}"/>
              </a:ext>
            </a:extLst>
          </p:cNvPr>
          <p:cNvSpPr txBox="1"/>
          <p:nvPr/>
        </p:nvSpPr>
        <p:spPr>
          <a:xfrm>
            <a:off x="2472087" y="590830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Preload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DCFA6-C322-49D1-1B27-A3446F052EA7}"/>
              </a:ext>
            </a:extLst>
          </p:cNvPr>
          <p:cNvSpPr txBox="1"/>
          <p:nvPr/>
        </p:nvSpPr>
        <p:spPr>
          <a:xfrm rot="16200000">
            <a:off x="-729706" y="3304702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Stroke Volume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2DA83417-D8B5-7500-D6AD-075D275DFF09}"/>
              </a:ext>
            </a:extLst>
          </p:cNvPr>
          <p:cNvSpPr/>
          <p:nvPr/>
        </p:nvSpPr>
        <p:spPr>
          <a:xfrm>
            <a:off x="503840" y="2281279"/>
            <a:ext cx="184667" cy="940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D1AAABE-51EF-73A5-C8AA-F4D1348F9FB8}"/>
              </a:ext>
            </a:extLst>
          </p:cNvPr>
          <p:cNvSpPr/>
          <p:nvPr/>
        </p:nvSpPr>
        <p:spPr>
          <a:xfrm>
            <a:off x="3437287" y="6025046"/>
            <a:ext cx="196088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6697B6-34F0-6D36-E9B8-6C1FE8D7F914}"/>
              </a:ext>
            </a:extLst>
          </p:cNvPr>
          <p:cNvSpPr txBox="1"/>
          <p:nvPr/>
        </p:nvSpPr>
        <p:spPr>
          <a:xfrm>
            <a:off x="4609915" y="2639709"/>
            <a:ext cx="73232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Increasing preload increases the stroke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Increase in SV is higher for the initial (steep) part of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Increase in SV is very less at the flat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3B25F8D9-1F79-15FE-B3F9-8747EC0F1701}"/>
              </a:ext>
            </a:extLst>
          </p:cNvPr>
          <p:cNvSpPr/>
          <p:nvPr/>
        </p:nvSpPr>
        <p:spPr>
          <a:xfrm flipH="1">
            <a:off x="1075038" y="3969131"/>
            <a:ext cx="248574" cy="60448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28F34046-344C-FC67-4BE4-6D0A9D9E3F1E}"/>
              </a:ext>
            </a:extLst>
          </p:cNvPr>
          <p:cNvSpPr/>
          <p:nvPr/>
        </p:nvSpPr>
        <p:spPr>
          <a:xfrm>
            <a:off x="1121970" y="3061086"/>
            <a:ext cx="59597" cy="160249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BCCC67-AAF2-810E-6809-7C7C68BA3784}"/>
              </a:ext>
            </a:extLst>
          </p:cNvPr>
          <p:cNvSpPr txBox="1"/>
          <p:nvPr/>
        </p:nvSpPr>
        <p:spPr>
          <a:xfrm>
            <a:off x="1724951" y="529593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70F420-36E3-D5AD-8F2F-1F96483008C6}"/>
              </a:ext>
            </a:extLst>
          </p:cNvPr>
          <p:cNvSpPr txBox="1"/>
          <p:nvPr/>
        </p:nvSpPr>
        <p:spPr>
          <a:xfrm>
            <a:off x="2976196" y="529593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4453C-849A-5D69-4565-358770B72B66}"/>
              </a:ext>
            </a:extLst>
          </p:cNvPr>
          <p:cNvSpPr txBox="1"/>
          <p:nvPr/>
        </p:nvSpPr>
        <p:spPr>
          <a:xfrm>
            <a:off x="3948849" y="525976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1F75A-A091-321D-5F7C-5148E7DAE0D0}"/>
              </a:ext>
            </a:extLst>
          </p:cNvPr>
          <p:cNvSpPr txBox="1"/>
          <p:nvPr/>
        </p:nvSpPr>
        <p:spPr>
          <a:xfrm>
            <a:off x="1181567" y="1230390"/>
            <a:ext cx="102632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This is relationship between cardiac preload and stroke volume. </a:t>
            </a:r>
          </a:p>
        </p:txBody>
      </p:sp>
    </p:spTree>
    <p:extLst>
      <p:ext uri="{BB962C8B-B14F-4D97-AF65-F5344CB8AC3E}">
        <p14:creationId xmlns:p14="http://schemas.microsoft.com/office/powerpoint/2010/main" val="408141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2436-B275-F425-6313-4E793DD3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7916"/>
          </a:xfrm>
        </p:spPr>
        <p:txBody>
          <a:bodyPr/>
          <a:lstStyle/>
          <a:p>
            <a:r>
              <a:rPr lang="en-US" dirty="0"/>
              <a:t>Frank-Starling relationship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03C458-B52D-B59A-C1E5-CDECE71FF0CC}"/>
              </a:ext>
            </a:extLst>
          </p:cNvPr>
          <p:cNvCxnSpPr>
            <a:cxnSpLocks/>
          </p:cNvCxnSpPr>
          <p:nvPr/>
        </p:nvCxnSpPr>
        <p:spPr>
          <a:xfrm>
            <a:off x="2610035" y="1491449"/>
            <a:ext cx="0" cy="38085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28B29BF-347D-2908-848A-EB2B0CC1E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32330" y="2596472"/>
            <a:ext cx="45719" cy="5416148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FB734089-1378-E568-18C0-62C5E5A7764B}"/>
              </a:ext>
            </a:extLst>
          </p:cNvPr>
          <p:cNvSpPr/>
          <p:nvPr/>
        </p:nvSpPr>
        <p:spPr>
          <a:xfrm rot="16200000">
            <a:off x="4124506" y="1542607"/>
            <a:ext cx="4582162" cy="6048624"/>
          </a:xfrm>
          <a:prstGeom prst="arc">
            <a:avLst>
              <a:gd name="adj1" fmla="val 16190737"/>
              <a:gd name="adj2" fmla="val 2142453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BB264-3CD9-22BB-E9CE-3C2B293570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09448">
            <a:off x="3815278" y="2652610"/>
            <a:ext cx="2837389" cy="2375190"/>
          </a:xfrm>
          <a:prstGeom prst="rect">
            <a:avLst/>
          </a:prstGeom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93945717-6697-D470-3D3E-79262FBF60F4}"/>
              </a:ext>
            </a:extLst>
          </p:cNvPr>
          <p:cNvSpPr/>
          <p:nvPr/>
        </p:nvSpPr>
        <p:spPr>
          <a:xfrm rot="15645437">
            <a:off x="4346126" y="317415"/>
            <a:ext cx="4724683" cy="7268620"/>
          </a:xfrm>
          <a:prstGeom prst="arc">
            <a:avLst>
              <a:gd name="adj1" fmla="val 16190737"/>
              <a:gd name="adj2" fmla="val 21424533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F65DA-A340-A9AD-C41B-EBA61AC7273D}"/>
              </a:ext>
            </a:extLst>
          </p:cNvPr>
          <p:cNvSpPr txBox="1"/>
          <p:nvPr/>
        </p:nvSpPr>
        <p:spPr>
          <a:xfrm>
            <a:off x="4175760" y="5444149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E1E17-0C70-6FB4-0AAF-80DC459FB6F6}"/>
              </a:ext>
            </a:extLst>
          </p:cNvPr>
          <p:cNvSpPr txBox="1"/>
          <p:nvPr/>
        </p:nvSpPr>
        <p:spPr>
          <a:xfrm rot="16200000">
            <a:off x="973967" y="2840548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Stroke Volume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AF9801B3-BB47-C9C7-DC58-9ED3D9C45430}"/>
              </a:ext>
            </a:extLst>
          </p:cNvPr>
          <p:cNvSpPr/>
          <p:nvPr/>
        </p:nvSpPr>
        <p:spPr>
          <a:xfrm>
            <a:off x="2207513" y="1817125"/>
            <a:ext cx="184667" cy="940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F65A4B8-4FBC-35EC-87A1-83FC85F2136D}"/>
              </a:ext>
            </a:extLst>
          </p:cNvPr>
          <p:cNvSpPr/>
          <p:nvPr/>
        </p:nvSpPr>
        <p:spPr>
          <a:xfrm>
            <a:off x="5140960" y="5560892"/>
            <a:ext cx="196088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16E73A-0288-8577-FF9F-94C2FDC5BF2D}"/>
              </a:ext>
            </a:extLst>
          </p:cNvPr>
          <p:cNvSpPr txBox="1"/>
          <p:nvPr/>
        </p:nvSpPr>
        <p:spPr>
          <a:xfrm>
            <a:off x="6255425" y="2082042"/>
            <a:ext cx="20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Normal Contractility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E78E15-0F76-4B9F-B8C2-1453B5E1FE5C}"/>
              </a:ext>
            </a:extLst>
          </p:cNvPr>
          <p:cNvSpPr txBox="1"/>
          <p:nvPr/>
        </p:nvSpPr>
        <p:spPr>
          <a:xfrm>
            <a:off x="6939012" y="2742628"/>
            <a:ext cx="343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Reduced contractility: heart failure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A2FC7F-2900-4A0F-ECEF-1B46CB6F35BF}"/>
              </a:ext>
            </a:extLst>
          </p:cNvPr>
          <p:cNvSpPr txBox="1"/>
          <p:nvPr/>
        </p:nvSpPr>
        <p:spPr>
          <a:xfrm>
            <a:off x="6255425" y="1466549"/>
            <a:ext cx="465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Raised Contractility: inotropes, digoxin, exercise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05CC6A-7775-55D6-6E1F-AF9421A07D7B}"/>
              </a:ext>
            </a:extLst>
          </p:cNvPr>
          <p:cNvCxnSpPr>
            <a:cxnSpLocks/>
          </p:cNvCxnSpPr>
          <p:nvPr/>
        </p:nvCxnSpPr>
        <p:spPr>
          <a:xfrm>
            <a:off x="5405120" y="1835881"/>
            <a:ext cx="0" cy="3423499"/>
          </a:xfrm>
          <a:prstGeom prst="line">
            <a:avLst/>
          </a:prstGeom>
          <a:ln w="38100">
            <a:solidFill>
              <a:srgbClr val="FF0000">
                <a:alpha val="3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45EE5C-318A-3A47-BF32-CA1C29ED9E9E}"/>
              </a:ext>
            </a:extLst>
          </p:cNvPr>
          <p:cNvCxnSpPr>
            <a:cxnSpLocks/>
          </p:cNvCxnSpPr>
          <p:nvPr/>
        </p:nvCxnSpPr>
        <p:spPr>
          <a:xfrm flipH="1">
            <a:off x="2610035" y="1884483"/>
            <a:ext cx="2795085" cy="39691"/>
          </a:xfrm>
          <a:prstGeom prst="line">
            <a:avLst/>
          </a:prstGeom>
          <a:ln w="38100">
            <a:solidFill>
              <a:srgbClr val="FF0000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E960A2-5C20-5A78-C2C9-01F74895577B}"/>
              </a:ext>
            </a:extLst>
          </p:cNvPr>
          <p:cNvCxnSpPr>
            <a:cxnSpLocks/>
          </p:cNvCxnSpPr>
          <p:nvPr/>
        </p:nvCxnSpPr>
        <p:spPr>
          <a:xfrm flipH="1">
            <a:off x="2648313" y="2401184"/>
            <a:ext cx="2795085" cy="39691"/>
          </a:xfrm>
          <a:prstGeom prst="line">
            <a:avLst/>
          </a:prstGeom>
          <a:ln w="38100">
            <a:solidFill>
              <a:srgbClr val="FF0000">
                <a:alpha val="1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6BB1D1-4C93-81C2-EDE7-C3C4729FE4FE}"/>
              </a:ext>
            </a:extLst>
          </p:cNvPr>
          <p:cNvCxnSpPr>
            <a:cxnSpLocks/>
          </p:cNvCxnSpPr>
          <p:nvPr/>
        </p:nvCxnSpPr>
        <p:spPr>
          <a:xfrm flipH="1">
            <a:off x="2610035" y="3025213"/>
            <a:ext cx="2795085" cy="39691"/>
          </a:xfrm>
          <a:prstGeom prst="line">
            <a:avLst/>
          </a:prstGeom>
          <a:ln w="3810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70CA65F-1A1F-18A6-C435-579096901D22}"/>
              </a:ext>
            </a:extLst>
          </p:cNvPr>
          <p:cNvSpPr txBox="1"/>
          <p:nvPr/>
        </p:nvSpPr>
        <p:spPr>
          <a:xfrm>
            <a:off x="316029" y="5934455"/>
            <a:ext cx="1155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Three physiologic options to increase stroke volume: ↑preload, ↑ contractility, ↓afterload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1B0B8-AC28-26F3-7A7F-E6C326FEA25A}"/>
              </a:ext>
            </a:extLst>
          </p:cNvPr>
          <p:cNvSpPr txBox="1"/>
          <p:nvPr/>
        </p:nvSpPr>
        <p:spPr>
          <a:xfrm>
            <a:off x="6086427" y="3619297"/>
            <a:ext cx="523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For a given preload, if contractility increases, stroke volume increases </a:t>
            </a:r>
          </a:p>
        </p:txBody>
      </p:sp>
    </p:spTree>
    <p:extLst>
      <p:ext uri="{BB962C8B-B14F-4D97-AF65-F5344CB8AC3E}">
        <p14:creationId xmlns:p14="http://schemas.microsoft.com/office/powerpoint/2010/main" val="337380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13D0-9B6E-5A7B-2F50-74766B8F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Traditional/static measures of preload/fluid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F2C0D-FC52-5A3A-29EE-9BBA8D6B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dirty="0"/>
              <a:t>Central venous pressure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/>
              <a:t>Pulmonary artery occlusion pressure</a:t>
            </a:r>
          </a:p>
        </p:txBody>
      </p:sp>
    </p:spTree>
    <p:extLst>
      <p:ext uri="{BB962C8B-B14F-4D97-AF65-F5344CB8AC3E}">
        <p14:creationId xmlns:p14="http://schemas.microsoft.com/office/powerpoint/2010/main" val="316216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607B-C33D-1886-EA1C-EA3ABDF5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measures of Preload/fluid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4E6E-6855-871F-F96D-DFA68D8D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3" y="1644127"/>
            <a:ext cx="10805160" cy="4317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There is a cyclical change in cardiac output changes during inspiration and expiration due to change in cardiac preload.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This change in preload is exaggerated if intravascular volume is low.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Dynamic measures of fluid status utilize this concept to detect patients who are hypovolemic.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Better than static/traditional measures.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Changes in cardiac output can also be measured as variation in SBP and pulse pressure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0D653-456D-2BC8-A9CA-718197A9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33" y="5341498"/>
            <a:ext cx="6263422" cy="15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8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F1BD-6192-4113-CF0E-724D17DA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2917"/>
          </a:xfrm>
        </p:spPr>
        <p:txBody>
          <a:bodyPr/>
          <a:lstStyle/>
          <a:p>
            <a:r>
              <a:rPr lang="en-US" dirty="0"/>
              <a:t>Dynamic indices of preload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4C2068-5E54-7A56-A39A-55030D284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34653"/>
              </p:ext>
            </p:extLst>
          </p:nvPr>
        </p:nvGraphicFramePr>
        <p:xfrm>
          <a:off x="413990" y="1466427"/>
          <a:ext cx="11155680" cy="472886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140381">
                  <a:extLst>
                    <a:ext uri="{9D8B030D-6E8A-4147-A177-3AD203B41FA5}">
                      <a16:colId xmlns:a16="http://schemas.microsoft.com/office/drawing/2014/main" val="2768567631"/>
                    </a:ext>
                  </a:extLst>
                </a:gridCol>
                <a:gridCol w="2172024">
                  <a:extLst>
                    <a:ext uri="{9D8B030D-6E8A-4147-A177-3AD203B41FA5}">
                      <a16:colId xmlns:a16="http://schemas.microsoft.com/office/drawing/2014/main" val="1798855612"/>
                    </a:ext>
                  </a:extLst>
                </a:gridCol>
                <a:gridCol w="4843275">
                  <a:extLst>
                    <a:ext uri="{9D8B030D-6E8A-4147-A177-3AD203B41FA5}">
                      <a16:colId xmlns:a16="http://schemas.microsoft.com/office/drawing/2014/main" val="2419124779"/>
                    </a:ext>
                  </a:extLst>
                </a:gridCol>
              </a:tblGrid>
              <a:tr h="579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Method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Threshold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Remarks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001082"/>
                  </a:ext>
                </a:extLst>
              </a:tr>
              <a:tr h="579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SVV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12%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Not used in following condition 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Spontaneously breathing patients</a:t>
                      </a: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Mechanical ventilation with tidal volumes 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&lt; 8 mL/kg</a:t>
                      </a: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Arrhythmias</a:t>
                      </a:r>
                    </a:p>
                    <a:p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Raised intra-abdominal pressure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243186"/>
                  </a:ext>
                </a:extLst>
              </a:tr>
              <a:tr h="597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PPV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12%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48301"/>
                  </a:ext>
                </a:extLst>
              </a:tr>
              <a:tr h="579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IVC variation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12%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18450"/>
                  </a:ext>
                </a:extLst>
              </a:tr>
              <a:tr h="769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Passive leg raising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10% ( CO)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Require continuous cardiac output monitoring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567365"/>
                  </a:ext>
                </a:extLst>
              </a:tr>
              <a:tr h="579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Fluid challenge (300-500 ml)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15% (CO)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Risk of fluid overload if non-responsive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70865"/>
                  </a:ext>
                </a:extLst>
              </a:tr>
              <a:tr h="5978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Mini-fluid challenge (100 ml)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6% (CO)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83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18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C11A-DC48-9C02-79E3-1AF5B68E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35797"/>
          </a:xfrm>
        </p:spPr>
        <p:txBody>
          <a:bodyPr/>
          <a:lstStyle/>
          <a:p>
            <a:r>
              <a:rPr lang="en-US" dirty="0"/>
              <a:t>IVC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42C8F-BFCB-1200-4F3D-EED74A6B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5" y="1422400"/>
            <a:ext cx="11152094" cy="51489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IVC Distensibility index:-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Used in mechanical ventilated patients</a:t>
            </a:r>
          </a:p>
          <a:p>
            <a:r>
              <a:rPr lang="en-US" dirty="0"/>
              <a:t>During mechanical ventilation IVC distends during inspiration and collapse during expiration.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29188-C7AD-A769-CEF3-007B07B7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50" y="2397759"/>
            <a:ext cx="8254699" cy="21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9175-15CE-709A-49EE-C730EE6C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2D80B-8464-6C21-A1E9-46D4447C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E31AB-906E-C333-B794-906FDA99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154" y="50850"/>
            <a:ext cx="7224909" cy="4263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5CB35-C0EC-6CF7-1D09-CC855752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260" y="4157238"/>
            <a:ext cx="825469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5414-61E3-1793-3994-F90C7969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B9D99CD1-C4F3-AB4E-2EDB-A36BFA1C6D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" b="20264"/>
          <a:stretch/>
        </p:blipFill>
        <p:spPr bwMode="auto">
          <a:xfrm>
            <a:off x="777757" y="861006"/>
            <a:ext cx="9942703" cy="4940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426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2F7A-722A-68B9-2041-DB36009C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Passive Leg 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FB52-15B4-FEFA-8033-0485FAD4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Endogenous fluid challenge.</a:t>
            </a:r>
          </a:p>
          <a:p>
            <a:r>
              <a:rPr lang="en-US" sz="3200" dirty="0"/>
              <a:t>Self volume challenge</a:t>
            </a:r>
          </a:p>
          <a:p>
            <a:r>
              <a:rPr lang="en-US" sz="3200" dirty="0"/>
              <a:t>Completely reversible</a:t>
            </a:r>
          </a:p>
          <a:p>
            <a:r>
              <a:rPr lang="en-US" sz="3200" dirty="0"/>
              <a:t>Appropriate in spontaneously breathing patients.</a:t>
            </a:r>
          </a:p>
          <a:p>
            <a:r>
              <a:rPr lang="en-US" sz="3200" dirty="0"/>
              <a:t>Can be used in the presence of arrhythmias.</a:t>
            </a:r>
          </a:p>
          <a:p>
            <a:r>
              <a:rPr lang="en-US" sz="3200" dirty="0"/>
              <a:t>Not depends on heat- lungs interaction.</a:t>
            </a:r>
          </a:p>
          <a:p>
            <a:r>
              <a:rPr lang="en-US" sz="3200" dirty="0"/>
              <a:t>Requires a real-time CO assessment device.</a:t>
            </a:r>
          </a:p>
        </p:txBody>
      </p:sp>
    </p:spTree>
    <p:extLst>
      <p:ext uri="{BB962C8B-B14F-4D97-AF65-F5344CB8AC3E}">
        <p14:creationId xmlns:p14="http://schemas.microsoft.com/office/powerpoint/2010/main" val="332467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399"/>
            <a:ext cx="10515600" cy="1095762"/>
          </a:xfrm>
        </p:spPr>
        <p:txBody>
          <a:bodyPr/>
          <a:lstStyle/>
          <a:p>
            <a:r>
              <a:rPr lang="en-US" dirty="0"/>
              <a:t>Passive leg raising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1"/>
          <a:stretch/>
        </p:blipFill>
        <p:spPr bwMode="auto">
          <a:xfrm>
            <a:off x="1269649" y="4375715"/>
            <a:ext cx="8191500" cy="154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6"/>
          <a:stretch/>
        </p:blipFill>
        <p:spPr bwMode="auto">
          <a:xfrm>
            <a:off x="1500655" y="1109509"/>
            <a:ext cx="8057231" cy="311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99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E713-7ECC-0723-6DF0-82F24C49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r>
              <a:rPr lang="en-US" b="1" dirty="0"/>
              <a:t>Body fluid compartments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A0C73-3431-A089-561C-D7C6C42B6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89" y="1452283"/>
            <a:ext cx="9002334" cy="3430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4BFE9-90F4-9437-3E1D-C409AD71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56" y="4213413"/>
            <a:ext cx="3926284" cy="264458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BCD673-827A-F99F-412C-2B4A63E414DD}"/>
              </a:ext>
            </a:extLst>
          </p:cNvPr>
          <p:cNvCxnSpPr/>
          <p:nvPr/>
        </p:nvCxnSpPr>
        <p:spPr>
          <a:xfrm>
            <a:off x="7709647" y="3272118"/>
            <a:ext cx="295835" cy="118334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2F5B27-C7C5-15AA-F4C8-F5320488C4AE}"/>
              </a:ext>
            </a:extLst>
          </p:cNvPr>
          <p:cNvCxnSpPr>
            <a:cxnSpLocks/>
          </p:cNvCxnSpPr>
          <p:nvPr/>
        </p:nvCxnSpPr>
        <p:spPr>
          <a:xfrm>
            <a:off x="4643718" y="2967318"/>
            <a:ext cx="1380564" cy="191518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192C4A-5580-E5E0-A7EE-402C6D9B014E}"/>
              </a:ext>
            </a:extLst>
          </p:cNvPr>
          <p:cNvCxnSpPr>
            <a:cxnSpLocks/>
          </p:cNvCxnSpPr>
          <p:nvPr/>
        </p:nvCxnSpPr>
        <p:spPr>
          <a:xfrm>
            <a:off x="1407459" y="3418404"/>
            <a:ext cx="4734699" cy="2991361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5F4D87C8-A8A7-D2EC-E951-5C61B0CC7FE7}"/>
              </a:ext>
            </a:extLst>
          </p:cNvPr>
          <p:cNvSpPr/>
          <p:nvPr/>
        </p:nvSpPr>
        <p:spPr>
          <a:xfrm>
            <a:off x="1326776" y="1372441"/>
            <a:ext cx="3890683" cy="63649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40% of total body fluid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716B32C6-689B-1399-8802-202D6CBC5F88}"/>
              </a:ext>
            </a:extLst>
          </p:cNvPr>
          <p:cNvSpPr/>
          <p:nvPr/>
        </p:nvSpPr>
        <p:spPr>
          <a:xfrm>
            <a:off x="5262282" y="1372441"/>
            <a:ext cx="4689876" cy="63649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 of total body fluid</a:t>
            </a:r>
          </a:p>
        </p:txBody>
      </p:sp>
    </p:spTree>
    <p:extLst>
      <p:ext uri="{BB962C8B-B14F-4D97-AF65-F5344CB8AC3E}">
        <p14:creationId xmlns:p14="http://schemas.microsoft.com/office/powerpoint/2010/main" val="113356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43FF-C48F-50A3-07C5-2561C0D6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87F7-2B84-93D6-60E6-8FB6EB8A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sz="4400" b="1" dirty="0"/>
              <a:t>Fluid Management</a:t>
            </a:r>
          </a:p>
        </p:txBody>
      </p:sp>
      <p:pic>
        <p:nvPicPr>
          <p:cNvPr id="7" name="Graphic 6" descr="IV">
            <a:extLst>
              <a:ext uri="{FF2B5EF4-FFF2-40B4-BE49-F238E27FC236}">
                <a16:creationId xmlns:a16="http://schemas.microsoft.com/office/drawing/2014/main" id="{4FB6E86F-DEF8-A8B4-47F4-76DB4BAB5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435" y="634946"/>
            <a:ext cx="5059559" cy="50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EB8A-0ADC-A83A-C825-081A5CCC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75E7-AA6D-4A04-5936-0CE4DFA68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2021 sepsis guidelines, suggest that fluid should be aggressively administered at 30ml/kg in 3 hour in a setting of hypotension or lactate concentration greater than 4 mmol/l.</a:t>
            </a:r>
          </a:p>
        </p:txBody>
      </p:sp>
    </p:spTree>
    <p:extLst>
      <p:ext uri="{BB962C8B-B14F-4D97-AF65-F5344CB8AC3E}">
        <p14:creationId xmlns:p14="http://schemas.microsoft.com/office/powerpoint/2010/main" val="341250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3931-B707-9239-FA50-D0A7B231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Hemorrhage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936116-529B-EFDD-9C40-28CE5C78F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638422"/>
              </p:ext>
            </p:extLst>
          </p:nvPr>
        </p:nvGraphicFramePr>
        <p:xfrm>
          <a:off x="243840" y="1622743"/>
          <a:ext cx="11765280" cy="4037607"/>
        </p:xfrm>
        <a:graphic>
          <a:graphicData uri="http://schemas.openxmlformats.org/drawingml/2006/table">
            <a:tbl>
              <a:tblPr/>
              <a:tblGrid>
                <a:gridCol w="2353056">
                  <a:extLst>
                    <a:ext uri="{9D8B030D-6E8A-4147-A177-3AD203B41FA5}">
                      <a16:colId xmlns:a16="http://schemas.microsoft.com/office/drawing/2014/main" val="4128157997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888693486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305274838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1669484298"/>
                    </a:ext>
                  </a:extLst>
                </a:gridCol>
                <a:gridCol w="2353056">
                  <a:extLst>
                    <a:ext uri="{9D8B030D-6E8A-4147-A177-3AD203B41FA5}">
                      <a16:colId xmlns:a16="http://schemas.microsoft.com/office/drawing/2014/main" val="1500823865"/>
                    </a:ext>
                  </a:extLst>
                </a:gridCol>
              </a:tblGrid>
              <a:tr h="30725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>
                          <a:effectLst/>
                        </a:rPr>
                        <a:t> 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Class I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Class II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Class III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Class IV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631163"/>
                  </a:ext>
                </a:extLst>
              </a:tr>
              <a:tr h="30725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Blood loss (ml)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Up to 750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750 to 1,500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1,500 to 2,000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&gt;2,000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49126"/>
                  </a:ext>
                </a:extLst>
              </a:tr>
              <a:tr h="44988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Blood loss (%)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Up to 15%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15% to 30%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30% to 40%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&gt;40%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61709"/>
                  </a:ext>
                </a:extLst>
              </a:tr>
              <a:tr h="30725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Pulse rate (bpm)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&lt;100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100 to 120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120 to 140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&gt;140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71932"/>
                  </a:ext>
                </a:extLst>
              </a:tr>
              <a:tr h="392539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Systolic BP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Normal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Normal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Decreased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Decreased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49412"/>
                  </a:ext>
                </a:extLst>
              </a:tr>
              <a:tr h="326736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Pulse pressure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Normal/ increased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Decreased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Decreased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Decreased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3486"/>
                  </a:ext>
                </a:extLst>
              </a:tr>
              <a:tr h="30725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Respiratory rate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14 to 20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20 to 30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30 to 40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&gt;35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75745"/>
                  </a:ext>
                </a:extLst>
              </a:tr>
              <a:tr h="30725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Urine output (ml/h)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&gt;30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20 to 30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5 to 15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Negligible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38819"/>
                  </a:ext>
                </a:extLst>
              </a:tr>
              <a:tr h="30725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CNS/mental status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Slightly anxious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Mildly anxious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Anxious, confused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Confused, lethargic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8770"/>
                  </a:ext>
                </a:extLst>
              </a:tr>
              <a:tr h="566469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Initial fluid replacement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Crystalloid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Crystalloid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>
                          <a:effectLst/>
                        </a:rPr>
                        <a:t>Crystalloid and blood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2000" b="1" dirty="0">
                          <a:effectLst/>
                        </a:rPr>
                        <a:t>Crystalloid and blood</a:t>
                      </a:r>
                    </a:p>
                  </a:txBody>
                  <a:tcPr marL="28249" marR="28249" marT="28249" marB="28249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924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72D642-7F09-0339-A3A2-645E75F143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30563" y="1204485"/>
            <a:ext cx="126205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04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FFC3-BDCA-2B27-715C-98D3C490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0856"/>
          </a:xfrm>
        </p:spPr>
        <p:txBody>
          <a:bodyPr/>
          <a:lstStyle/>
          <a:p>
            <a:r>
              <a:rPr lang="en-US" dirty="0"/>
              <a:t>Maintenance Fluid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5F7B-E2E1-32E8-DE11-67003F87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407460"/>
            <a:ext cx="10906760" cy="491265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For maintenance fluid: A combination of DNS, RL, NS etc. is used based on clinical condition, blood glucose and electrolyte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Amount: by 4-2-1 formula (Holliday-segar formula)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Hourly fluid intake: an example for 85 kg patient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Initial 10 kg X 4 = 40 ml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Next 10 kg X 2= 20 ml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Remaining 45 kg X 1= 45 ml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So total 40 + 20+ 45 = 105 ml/hour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1mmol/kg/d: potassium, sodium and chloride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50-100 g/day glucose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605729-6CD9-08EC-DB9F-33EE864B8592}"/>
              </a:ext>
            </a:extLst>
          </p:cNvPr>
          <p:cNvSpPr/>
          <p:nvPr/>
        </p:nvSpPr>
        <p:spPr>
          <a:xfrm>
            <a:off x="7325359" y="3647440"/>
            <a:ext cx="4633559" cy="2529243"/>
          </a:xfrm>
          <a:prstGeom prst="roundRect">
            <a:avLst/>
          </a:prstGeom>
          <a:solidFill>
            <a:srgbClr val="FF0000">
              <a:alpha val="4313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The calculated fluid is modified as per the existing fluid status of the patient. </a:t>
            </a: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Patients with relative hypovolemia are given more fluid; patients fluid overload are given less fluid  </a:t>
            </a:r>
          </a:p>
        </p:txBody>
      </p:sp>
    </p:spTree>
    <p:extLst>
      <p:ext uri="{BB962C8B-B14F-4D97-AF65-F5344CB8AC3E}">
        <p14:creationId xmlns:p14="http://schemas.microsoft.com/office/powerpoint/2010/main" val="326098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A1B2-2154-B050-DE6E-2AEBE769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the responses:-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6714D-6E01-F483-A825-8913C17C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Heart rate, blood pressure, urine output, skin turgor, mucus membrane, and mental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Serum electrolyte, lactate, and urinary sodium should also be intermittently followed (within 6 to 24 hours).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Dynamic indices of fluid status for fluid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532019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012F-7826-E883-1F1D-E4BBD1F8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768"/>
          </a:xfrm>
        </p:spPr>
        <p:txBody>
          <a:bodyPr/>
          <a:lstStyle/>
          <a:p>
            <a:r>
              <a:rPr lang="en-US" dirty="0"/>
              <a:t>De-escalation after resuscitation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58D5-5205-AD56-FC41-781306C5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164" y="1825625"/>
            <a:ext cx="2967318" cy="19030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Excess fluid load leads to delayed extubation and prolonged ICU stay.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67A705-8CA3-9196-3D3D-46F39687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3894"/>
            <a:ext cx="7401508" cy="47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 descr="A blue and white dotted pattern&#10;&#10;Description automatically generated">
            <a:extLst>
              <a:ext uri="{FF2B5EF4-FFF2-40B4-BE49-F238E27FC236}">
                <a16:creationId xmlns:a16="http://schemas.microsoft.com/office/drawing/2014/main" id="{6AB3CF9C-0FB2-FE0D-3220-58517A4A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52" b="21052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278593E4-9F18-4133-8E6D-49F2BD5E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6C153-AC7A-300A-8B5D-E5591F1F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39"/>
            <a:ext cx="10058400" cy="136647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D560D-4CEC-A4E4-E57A-4865316E7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212" y="5943600"/>
            <a:ext cx="10058400" cy="5435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                 </a:t>
            </a: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82D7CB0-CBA7-460E-824A-FAAA7D33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55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A992-24BD-1B66-3590-F95CD577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E36E2-EEAE-62F1-6DC3-19368734A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Crystalloid</a:t>
            </a:r>
          </a:p>
          <a:p>
            <a:r>
              <a:rPr lang="en-US" sz="4400" dirty="0"/>
              <a:t>Colloids</a:t>
            </a:r>
          </a:p>
          <a:p>
            <a:r>
              <a:rPr lang="en-US" sz="4400" dirty="0"/>
              <a:t>Blood and blood components</a:t>
            </a:r>
          </a:p>
        </p:txBody>
      </p:sp>
    </p:spTree>
    <p:extLst>
      <p:ext uri="{BB962C8B-B14F-4D97-AF65-F5344CB8AC3E}">
        <p14:creationId xmlns:p14="http://schemas.microsoft.com/office/powerpoint/2010/main" val="176568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AACA-4381-D940-9E7C-41CDBFC6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en-US" dirty="0"/>
              <a:t>Crystalloids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923B-68D8-6DC6-6805-B41D31408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825624"/>
            <a:ext cx="11646348" cy="4534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Crystalloid fluid is an aqueous solution of mineral salts and other small water-soluble molecules.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Balanced salt solutions: Have </a:t>
            </a:r>
            <a:r>
              <a:rPr lang="en-US" sz="2400" b="1" dirty="0"/>
              <a:t>electrolyte composition similar to the extracellular fluid</a:t>
            </a:r>
            <a:r>
              <a:rPr lang="en-US" sz="2400" dirty="0"/>
              <a:t>. </a:t>
            </a:r>
            <a:r>
              <a:rPr lang="en-US" sz="2400" dirty="0" err="1"/>
              <a:t>Eg</a:t>
            </a:r>
            <a:r>
              <a:rPr lang="en-US" sz="2400" dirty="0"/>
              <a:t> Lactated Ringer’s, </a:t>
            </a:r>
            <a:r>
              <a:rPr lang="en-US" sz="2400" dirty="0" err="1"/>
              <a:t>plasmalyte</a:t>
            </a:r>
            <a:r>
              <a:rPr lang="en-US" sz="2400" dirty="0"/>
              <a:t> A, Ringer’s acetate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Preferred for rapid fluid resuscitation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NS, DNS, D5, D10 are not balanced solution.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Large amounts of NS can cause hyperchloremic metabolic acidosis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Used for both maintenance and resuscitation because it expand intravascular volume without disturbing ion concentration or fluid shift between intracellular, intravascular and interstitial spaces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56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4EE0-A243-14A9-A079-31B4F98B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25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Crystalloid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67F7B0-4540-8284-03A2-A1639A3A0E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09714"/>
              </p:ext>
            </p:extLst>
          </p:nvPr>
        </p:nvGraphicFramePr>
        <p:xfrm>
          <a:off x="434788" y="815192"/>
          <a:ext cx="11350812" cy="54228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109564">
                  <a:extLst>
                    <a:ext uri="{9D8B030D-6E8A-4147-A177-3AD203B41FA5}">
                      <a16:colId xmlns:a16="http://schemas.microsoft.com/office/drawing/2014/main" val="1077236847"/>
                    </a:ext>
                  </a:extLst>
                </a:gridCol>
                <a:gridCol w="4502579">
                  <a:extLst>
                    <a:ext uri="{9D8B030D-6E8A-4147-A177-3AD203B41FA5}">
                      <a16:colId xmlns:a16="http://schemas.microsoft.com/office/drawing/2014/main" val="3689943729"/>
                    </a:ext>
                  </a:extLst>
                </a:gridCol>
                <a:gridCol w="1256162">
                  <a:extLst>
                    <a:ext uri="{9D8B030D-6E8A-4147-A177-3AD203B41FA5}">
                      <a16:colId xmlns:a16="http://schemas.microsoft.com/office/drawing/2014/main" val="1635885240"/>
                    </a:ext>
                  </a:extLst>
                </a:gridCol>
                <a:gridCol w="2482507">
                  <a:extLst>
                    <a:ext uri="{9D8B030D-6E8A-4147-A177-3AD203B41FA5}">
                      <a16:colId xmlns:a16="http://schemas.microsoft.com/office/drawing/2014/main" val="1995472875"/>
                    </a:ext>
                  </a:extLst>
                </a:gridCol>
              </a:tblGrid>
              <a:tr h="8995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Crystalloid solution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Components (</a:t>
                      </a:r>
                      <a:r>
                        <a:rPr lang="en-IN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mEq</a:t>
                      </a:r>
                      <a:r>
                        <a:rPr lang="en-I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in 1,000 ml)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pH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Osmolarity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(mOsmol/l)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815317"/>
                  </a:ext>
                </a:extLst>
              </a:tr>
              <a:tr h="1285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Lactated Ringer’s /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Hartmann’s solution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130, Cl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109, K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4, Ca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2+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3, Lactate 28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 to 7.5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273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45212"/>
                  </a:ext>
                </a:extLst>
              </a:tr>
              <a:tr h="1045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Ringer’s acetate 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130, Cl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112, K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5.4, Ca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2+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0.9, Mg 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2+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1, Acetate 27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5.1 to 5.9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276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509950"/>
                  </a:ext>
                </a:extLst>
              </a:tr>
              <a:tr h="3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Normal saline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154, Cl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154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4.5 to 7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308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178110"/>
                  </a:ext>
                </a:extLst>
              </a:tr>
              <a:tr h="1045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Normosol-R,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Plasmalyte A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140, Cl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98, K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5, Mg </a:t>
                      </a:r>
                      <a:r>
                        <a:rPr lang="en-IN" sz="24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2+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3, Acetate 27, gluconate 23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7.4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295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175949"/>
                  </a:ext>
                </a:extLst>
              </a:tr>
              <a:tr h="7520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Dextrose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IN" sz="2400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O, Dextrose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3.2 to 6.5</a:t>
                      </a: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252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865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16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9FC1-3BBA-97DA-4B30-EB147030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Colloid:-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84545-38B9-C3FB-8761-0A86E309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29" y="1845734"/>
            <a:ext cx="10904071" cy="4443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Colloid solution contain large insoluble molecule like proteins, complex </a:t>
            </a:r>
            <a:r>
              <a:rPr lang="en-US" sz="3200" dirty="0" err="1"/>
              <a:t>polysaccherides</a:t>
            </a:r>
            <a:r>
              <a:rPr lang="en-US" sz="3200" dirty="0"/>
              <a:t>, albumin, starches and </a:t>
            </a:r>
            <a:r>
              <a:rPr lang="en-US" sz="3200" dirty="0" err="1"/>
              <a:t>dextrans</a:t>
            </a:r>
            <a:r>
              <a:rPr lang="en-US" sz="32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Because large molecules do not easily cross capillary wall, so remain intravascular space for longer 6 to 18 hours.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Less volume is required, so less chances  of positive fluid balance.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They are costly and have more chances of allergic reaction, renal injury and coagulation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337767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36B7-348F-CC4B-51E0-8BCF63F4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09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Colloids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D5EF13-24AC-BAF7-DA3B-72388E3B6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961182"/>
              </p:ext>
            </p:extLst>
          </p:nvPr>
        </p:nvGraphicFramePr>
        <p:xfrm>
          <a:off x="389965" y="907428"/>
          <a:ext cx="11412070" cy="53693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925268390"/>
                    </a:ext>
                  </a:extLst>
                </a:gridCol>
                <a:gridCol w="3155577">
                  <a:extLst>
                    <a:ext uri="{9D8B030D-6E8A-4147-A177-3AD203B41FA5}">
                      <a16:colId xmlns:a16="http://schemas.microsoft.com/office/drawing/2014/main" val="260446596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60319045"/>
                    </a:ext>
                  </a:extLst>
                </a:gridCol>
                <a:gridCol w="1604682">
                  <a:extLst>
                    <a:ext uri="{9D8B030D-6E8A-4147-A177-3AD203B41FA5}">
                      <a16:colId xmlns:a16="http://schemas.microsoft.com/office/drawing/2014/main" val="625679376"/>
                    </a:ext>
                  </a:extLst>
                </a:gridCol>
                <a:gridCol w="3146611">
                  <a:extLst>
                    <a:ext uri="{9D8B030D-6E8A-4147-A177-3AD203B41FA5}">
                      <a16:colId xmlns:a16="http://schemas.microsoft.com/office/drawing/2014/main" val="1847713402"/>
                    </a:ext>
                  </a:extLst>
                </a:gridCol>
              </a:tblGrid>
              <a:tr h="6045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Colloid solution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Components (mEq in 1,000 ml)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pH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Osmolarity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IN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mOsmol</a:t>
                      </a: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/l)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Remarks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693397"/>
                  </a:ext>
                </a:extLst>
              </a:tr>
              <a:tr h="5410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Albumin 5%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130-160, Cl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130, K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2, 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6.4 - 7.4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309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Can use fluid for resuscitation. High rate of </a:t>
                      </a: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allergic reactions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Costly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702321"/>
                  </a:ext>
                </a:extLst>
              </a:tr>
              <a:tr h="573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Albumin 20%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160, Cl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112, K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&lt;2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6.7-7.3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130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5945"/>
                  </a:ext>
                </a:extLst>
              </a:tr>
              <a:tr h="3202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6% HES in NS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154, Cl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154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4-5.5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308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High rate of </a:t>
                      </a: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renal injury, impaired platelet function &amp; coagulation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,. Allergic reaction. 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236158"/>
                  </a:ext>
                </a:extLst>
              </a:tr>
              <a:tr h="745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6% HES in buffered solution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0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137, Cl</a:t>
                      </a:r>
                      <a:r>
                        <a:rPr lang="en-IN" sz="20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110, K</a:t>
                      </a:r>
                      <a:r>
                        <a:rPr lang="en-IN" sz="20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4, Mg</a:t>
                      </a:r>
                      <a:r>
                        <a:rPr lang="en-IN" sz="20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2+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1.5, Acetate 34, 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5.7-5.5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286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539422"/>
                  </a:ext>
                </a:extLst>
              </a:tr>
              <a:tr h="5212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Succinylated</a:t>
                      </a: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Gelatin</a:t>
                      </a: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4%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154, Cl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120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7.4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274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Hypersensitivity reaction( flushing, </a:t>
                      </a:r>
                      <a:r>
                        <a:rPr lang="en-IN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urticaria,rigor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Bronchospasm and hypotension.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795095"/>
                  </a:ext>
                </a:extLst>
              </a:tr>
              <a:tr h="5212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Polygeline 3.5%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145, Cl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145, K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5.1, Ca</a:t>
                      </a:r>
                      <a:r>
                        <a:rPr lang="en-IN" sz="2000" baseline="30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2+</a:t>
                      </a: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6.25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7.3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301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54289"/>
                  </a:ext>
                </a:extLst>
              </a:tr>
              <a:tr h="5212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Dextran 6%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Na</a:t>
                      </a:r>
                      <a:r>
                        <a:rPr lang="en-IN" sz="20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 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143, Cl</a:t>
                      </a:r>
                      <a:r>
                        <a:rPr lang="en-IN" sz="20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124, K</a:t>
                      </a:r>
                      <a:r>
                        <a:rPr lang="en-IN" sz="20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3, Ca</a:t>
                      </a:r>
                      <a:r>
                        <a:rPr lang="en-IN" sz="200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2+</a:t>
                      </a: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5, Lactate 28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5.9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307</a:t>
                      </a:r>
                      <a:endParaRPr 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Renal injury. Allergic reaction. 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25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9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2B7B-2708-600E-787E-488061A0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9266"/>
            <a:ext cx="10515600" cy="94848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Crystalloids vs Colloids for resuscitation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2A6DE-89EA-2AD9-4674-4A244A522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13609"/>
            <a:ext cx="5157787" cy="823912"/>
          </a:xfr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/>
              <a:t>Crystalloids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D94320-18BE-F6DA-C1A1-A32CC78F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37521"/>
            <a:ext cx="5157787" cy="405214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Cheap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Less adverse effects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Intravascular stay is short lived- but initial volume expansion is similar to colloids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Used for maintenance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Preferred for initial resuscitation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9BE7F-B4B2-9F17-E089-79D479D42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3609"/>
            <a:ext cx="5183188" cy="823912"/>
          </a:xfr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dirty="0"/>
              <a:t>Colloids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0E8E1F-A1FC-B6D0-998A-690C8DDDF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7521"/>
            <a:ext cx="5183188" cy="405214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Costly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Common side effects: allergic reaction, renal injury, coagulation abnormalities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Long intravascular stay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Only used if large amount of crystalloids are needed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Not used for maintenance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Albumin is used for hypoalbuminemia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6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edical drug vials with red lids">
            <a:extLst>
              <a:ext uri="{FF2B5EF4-FFF2-40B4-BE49-F238E27FC236}">
                <a16:creationId xmlns:a16="http://schemas.microsoft.com/office/drawing/2014/main" id="{10D69FD7-CD7B-BD46-BAC1-E5940E42EA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7833" b="7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581902C-FD76-80E4-EC8C-9DCB60B20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80" y="541868"/>
            <a:ext cx="11155680" cy="37350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Assessment </a:t>
            </a:r>
            <a:br>
              <a:rPr lang="en-US" dirty="0"/>
            </a:b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Fluid-responsiveness</a:t>
            </a:r>
            <a:endParaRPr lang="en-IN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13A65A6-7D04-1311-9425-A0473040C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>
            <a:normAutofit/>
          </a:bodyPr>
          <a:lstStyle/>
          <a:p>
            <a:endParaRPr lang="en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592478-32DC-44B2-ABDD-EBEB9D0B9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D4FE8F0-C229-4917-A71C-E5F2CFE1D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640A8E-A5F8-4E2C-9ACF-D39888714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9512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BF17A7"/>
      </a:accent1>
      <a:accent2>
        <a:srgbClr val="F9BDF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3608</TotalTime>
  <Words>1276</Words>
  <Application>Microsoft Office PowerPoint</Application>
  <PresentationFormat>Widescreen</PresentationFormat>
  <Paragraphs>252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Elephant</vt:lpstr>
      <vt:lpstr>Wingdings</vt:lpstr>
      <vt:lpstr>Retrospect</vt:lpstr>
      <vt:lpstr>BrushVTI</vt:lpstr>
      <vt:lpstr>Fluid Management in ICU</vt:lpstr>
      <vt:lpstr>Body fluid compartments</vt:lpstr>
      <vt:lpstr>Types of fluid</vt:lpstr>
      <vt:lpstr>Crystalloids</vt:lpstr>
      <vt:lpstr>Crystalloid</vt:lpstr>
      <vt:lpstr>Colloid:-</vt:lpstr>
      <vt:lpstr>Colloids</vt:lpstr>
      <vt:lpstr>Crystalloids vs Colloids for resuscitation</vt:lpstr>
      <vt:lpstr>Assessment  for  Fluid-responsiveness</vt:lpstr>
      <vt:lpstr>Frank-Starling relationship</vt:lpstr>
      <vt:lpstr>Frank-Starling relationship</vt:lpstr>
      <vt:lpstr>Traditional/static measures of preload/fluid status</vt:lpstr>
      <vt:lpstr>Dynamic measures of Preload/fluid status</vt:lpstr>
      <vt:lpstr>Dynamic indices of preload </vt:lpstr>
      <vt:lpstr>IVC Parameters</vt:lpstr>
      <vt:lpstr>PowerPoint Presentation</vt:lpstr>
      <vt:lpstr>PowerPoint Presentation</vt:lpstr>
      <vt:lpstr>Passive Leg Raising</vt:lpstr>
      <vt:lpstr>Passive leg raising</vt:lpstr>
      <vt:lpstr>PowerPoint Presentation</vt:lpstr>
      <vt:lpstr>Sepsis</vt:lpstr>
      <vt:lpstr>Acute Hemorrhage</vt:lpstr>
      <vt:lpstr>Maintenance Fluid </vt:lpstr>
      <vt:lpstr>Monitoring the responses:-</vt:lpstr>
      <vt:lpstr>De-escalation after resuscitation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Management in ICU</dc:title>
  <dc:creator>rajesh raman</dc:creator>
  <cp:lastModifiedBy>rajesh raman</cp:lastModifiedBy>
  <cp:revision>16</cp:revision>
  <dcterms:created xsi:type="dcterms:W3CDTF">2023-10-07T15:58:43Z</dcterms:created>
  <dcterms:modified xsi:type="dcterms:W3CDTF">2023-10-12T06:32:09Z</dcterms:modified>
</cp:coreProperties>
</file>